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1" r:id="rId4"/>
    <p:sldId id="269" r:id="rId5"/>
    <p:sldId id="267" r:id="rId6"/>
    <p:sldId id="27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2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notesViewPr>
    <p:cSldViewPr snapToGrid="0">
      <p:cViewPr varScale="1">
        <p:scale>
          <a:sx n="60" d="100"/>
          <a:sy n="60" d="100"/>
        </p:scale>
        <p:origin x="250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06DB0-14ED-4BF9-9474-775530A3B4A5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8493D-17A2-44FD-887D-F7C24FABC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1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76AF5-587A-43AA-A978-04ADA78D8EFD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34324-0161-42FF-BD92-7F74CE5FE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55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34324-0161-42FF-BD92-7F74CE5FE9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1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34324-0161-42FF-BD92-7F74CE5FE9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5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2EC3B-6DFC-4DAA-AF5A-6917094FA0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34324-0161-42FF-BD92-7F74CE5FE9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6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ICB logo 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1000"/>
            <a:ext cx="3535434" cy="1143000"/>
          </a:xfrm>
          <a:prstGeom prst="rect">
            <a:avLst/>
          </a:prstGeom>
        </p:spPr>
      </p:pic>
      <p:pic>
        <p:nvPicPr>
          <p:cNvPr id="14" name="Picture 13" descr="ICB logo 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1000"/>
            <a:ext cx="353543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0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229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92249"/>
            <a:ext cx="1823557" cy="589553"/>
          </a:xfrm>
          <a:prstGeom prst="rect">
            <a:avLst/>
          </a:prstGeom>
        </p:spPr>
      </p:pic>
      <p:pic>
        <p:nvPicPr>
          <p:cNvPr id="11" name="Picture 10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92249"/>
            <a:ext cx="1823557" cy="5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89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794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  <p:pic>
        <p:nvPicPr>
          <p:cNvPr id="9" name="Picture 8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18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4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0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25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92249"/>
            <a:ext cx="1823557" cy="589553"/>
          </a:xfrm>
          <a:prstGeom prst="rect">
            <a:avLst/>
          </a:prstGeom>
        </p:spPr>
      </p:pic>
      <p:pic>
        <p:nvPicPr>
          <p:cNvPr id="11" name="Picture 10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92249"/>
            <a:ext cx="1823557" cy="5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79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  <p:pic>
        <p:nvPicPr>
          <p:cNvPr id="9" name="Picture 8" descr="ICB logo 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46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9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ICB logo 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1000"/>
            <a:ext cx="3535434" cy="1143000"/>
          </a:xfrm>
          <a:prstGeom prst="rect">
            <a:avLst/>
          </a:prstGeom>
        </p:spPr>
      </p:pic>
      <p:pic>
        <p:nvPicPr>
          <p:cNvPr id="14" name="Picture 13" descr="ICB logo 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1000"/>
            <a:ext cx="353543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2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0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ICB logo cmyk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  <p:pic>
        <p:nvPicPr>
          <p:cNvPr id="16" name="Picture 15" descr="ICB logo cmyk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74170A-8C50-4646-B765-D5ABD31E978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B4D21C-9DDF-4CD3-A180-419FC6096505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ICB logo cmyk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  <p:pic>
        <p:nvPicPr>
          <p:cNvPr id="16" name="Picture 15" descr="ICB logo cmyk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82044" y="6172202"/>
            <a:ext cx="1823557" cy="5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499"/>
            <a:ext cx="7772400" cy="1508865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Training and Motivating Teams to implement Risk Based Supervision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156"/>
            <a:ext cx="7772400" cy="1199704"/>
          </a:xfrm>
        </p:spPr>
        <p:txBody>
          <a:bodyPr>
            <a:normAutofit/>
          </a:bodyPr>
          <a:lstStyle/>
          <a:p>
            <a:r>
              <a:rPr lang="en-GB" sz="1600" i="1" dirty="0" smtClean="0"/>
              <a:t>2016 IAIS Conference – Asuncion, Paraguay</a:t>
            </a:r>
          </a:p>
          <a:p>
            <a:r>
              <a:rPr lang="en-GB" sz="1600" i="1" dirty="0" smtClean="0"/>
              <a:t>Kimberly Rolle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136798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31"/>
            <a:ext cx="8229600" cy="36702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Overview of ICB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Bahamas Domestic Insurance Industry</a:t>
            </a:r>
          </a:p>
          <a:p>
            <a:endParaRPr lang="en-US" sz="2400" dirty="0" smtClean="0"/>
          </a:p>
          <a:p>
            <a:r>
              <a:rPr lang="en-US" sz="2400" dirty="0" smtClean="0"/>
              <a:t>Risk Based Supervisory Framework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Training Program</a:t>
            </a:r>
          </a:p>
          <a:p>
            <a:pPr marL="109728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739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Authority created by statute in July 2009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Risk Based Supervisory Program developed through a “phased approach”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- ICB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3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20823" y="439616"/>
            <a:ext cx="5138927" cy="609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>The Bahamas Insurance Industry (Domestic)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34202"/>
              </p:ext>
            </p:extLst>
          </p:nvPr>
        </p:nvGraphicFramePr>
        <p:xfrm>
          <a:off x="2097729" y="1357063"/>
          <a:ext cx="4985114" cy="5305109"/>
        </p:xfrm>
        <a:graphic>
          <a:graphicData uri="http://schemas.openxmlformats.org/drawingml/2006/table">
            <a:tbl>
              <a:tblPr/>
              <a:tblGrid>
                <a:gridCol w="4032078"/>
                <a:gridCol w="953036"/>
              </a:tblGrid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Type of 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Licence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Insurers 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4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Property &amp;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Casualty/General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Long-Term/Life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&amp; Health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Association of Underwriters 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Domestic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Insurers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Intermediaries 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324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Agents &amp; Brokers 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Sub-agents 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61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Salespersons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Intermediaries 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sng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Property &amp; Casualty/General (USD$ millions)</a:t>
                      </a:r>
                      <a:endParaRPr lang="en-US" sz="1400" b="1" i="0" u="sng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Gross Premiums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 Premiums</a:t>
                      </a: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endParaRPr lang="en-US" sz="14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sng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Long-Term/Life &amp; Health (USD$ millions)</a:t>
                      </a:r>
                      <a:endParaRPr lang="en-US" sz="1400" b="1" i="0" u="sng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Gross Premiums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 Premiums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6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5008"/>
            <a:ext cx="8229600" cy="4825803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Hired Qualified Staff</a:t>
            </a:r>
          </a:p>
          <a:p>
            <a:pPr lvl="1"/>
            <a:r>
              <a:rPr lang="en-US" dirty="0" smtClean="0"/>
              <a:t>Accountants</a:t>
            </a:r>
          </a:p>
          <a:p>
            <a:pPr lvl="1"/>
            <a:r>
              <a:rPr lang="en-US" dirty="0" smtClean="0"/>
              <a:t>Industry Professionals</a:t>
            </a:r>
          </a:p>
          <a:p>
            <a:pPr lvl="1"/>
            <a:r>
              <a:rPr lang="en-US" dirty="0" smtClean="0"/>
              <a:t>Regulators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Extensive use of external consultants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484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Phase 1 - 4Q 2010/2011</a:t>
            </a:r>
          </a:p>
          <a:p>
            <a:pPr lvl="1"/>
            <a:r>
              <a:rPr lang="en-US" dirty="0" smtClean="0"/>
              <a:t>Focused on enhancing off-site monitoring</a:t>
            </a:r>
          </a:p>
          <a:p>
            <a:pPr lvl="1"/>
            <a:endParaRPr lang="en-US" dirty="0"/>
          </a:p>
          <a:p>
            <a:r>
              <a:rPr lang="en-US" dirty="0"/>
              <a:t>Phase </a:t>
            </a:r>
            <a:r>
              <a:rPr lang="en-US" dirty="0" smtClean="0"/>
              <a:t>2 – 2012/2013</a:t>
            </a:r>
          </a:p>
          <a:p>
            <a:pPr lvl="1"/>
            <a:r>
              <a:rPr lang="en-US" dirty="0" smtClean="0"/>
              <a:t>Documented RBS Framework/Methodology </a:t>
            </a:r>
            <a:endParaRPr lang="en-US" dirty="0"/>
          </a:p>
          <a:p>
            <a:pPr lvl="1"/>
            <a:r>
              <a:rPr lang="en-US" dirty="0" smtClean="0"/>
              <a:t>Commenced on-site examinations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Phase </a:t>
            </a:r>
            <a:r>
              <a:rPr lang="en-US" dirty="0" smtClean="0"/>
              <a:t>3 </a:t>
            </a:r>
            <a:r>
              <a:rPr lang="en-US" dirty="0"/>
              <a:t>– </a:t>
            </a:r>
            <a:r>
              <a:rPr lang="en-US" dirty="0" smtClean="0"/>
              <a:t>2014</a:t>
            </a:r>
            <a:endParaRPr lang="en-US" dirty="0"/>
          </a:p>
          <a:p>
            <a:pPr lvl="1"/>
            <a:r>
              <a:rPr lang="en-US" dirty="0" smtClean="0"/>
              <a:t>Full Implementation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RBS –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2340"/>
            <a:ext cx="8229600" cy="481243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External Consultants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FSI Connect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Insurance Exams/Qualifications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Insurance Conferences</a:t>
            </a:r>
          </a:p>
          <a:p>
            <a:endParaRPr lang="en-US" dirty="0"/>
          </a:p>
          <a:p>
            <a:r>
              <a:rPr lang="en-US" dirty="0" smtClean="0"/>
              <a:t>Internal Training</a:t>
            </a:r>
          </a:p>
          <a:p>
            <a:endParaRPr lang="en-US" dirty="0"/>
          </a:p>
          <a:p>
            <a:r>
              <a:rPr lang="en-US" dirty="0" smtClean="0"/>
              <a:t>Peer Reviews</a:t>
            </a:r>
          </a:p>
          <a:p>
            <a:endParaRPr lang="en-US" dirty="0"/>
          </a:p>
          <a:p>
            <a:r>
              <a:rPr lang="en-US" dirty="0" smtClean="0"/>
              <a:t>Quality Assurance Coaching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Soft Skills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365125"/>
            <a:ext cx="10515600" cy="5483882"/>
          </a:xfrm>
        </p:spPr>
        <p:txBody>
          <a:bodyPr/>
          <a:lstStyle/>
          <a:p>
            <a:pPr algn="ctr"/>
            <a:r>
              <a:rPr lang="en-US" sz="4400" dirty="0"/>
              <a:t>Thank </a:t>
            </a:r>
            <a:r>
              <a:rPr lang="en-US" sz="4400" dirty="0" smtClean="0"/>
              <a:t>you</a:t>
            </a:r>
            <a:r>
              <a:rPr lang="en-US" sz="4400" dirty="0"/>
              <a:t/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594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B v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CB v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196</Words>
  <Application>Microsoft Office PowerPoint</Application>
  <PresentationFormat>On-screen Show (4:3)</PresentationFormat>
  <Paragraphs>96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ICB v1</vt:lpstr>
      <vt:lpstr>1_ICB v1</vt:lpstr>
      <vt:lpstr>Training and Motivating Teams to implement Risk Based Supervision</vt:lpstr>
      <vt:lpstr>Outline</vt:lpstr>
      <vt:lpstr>Overview - ICB</vt:lpstr>
      <vt:lpstr>The Bahamas Insurance Industry (Domestic)</vt:lpstr>
      <vt:lpstr>Capacity Building</vt:lpstr>
      <vt:lpstr>RBS – Implementation</vt:lpstr>
      <vt:lpstr>Training Program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Reporting</dc:title>
  <dc:creator>Arvind Baghel</dc:creator>
  <cp:lastModifiedBy>Kimberly Rolle</cp:lastModifiedBy>
  <cp:revision>68</cp:revision>
  <dcterms:created xsi:type="dcterms:W3CDTF">2015-05-07T15:15:27Z</dcterms:created>
  <dcterms:modified xsi:type="dcterms:W3CDTF">2016-11-03T18:12:18Z</dcterms:modified>
</cp:coreProperties>
</file>