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66" r:id="rId5"/>
    <p:sldId id="463" r:id="rId6"/>
    <p:sldId id="462" r:id="rId7"/>
    <p:sldId id="465" r:id="rId8"/>
    <p:sldId id="460" r:id="rId9"/>
    <p:sldId id="464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olfi, Andrew" initials="AR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4" autoAdjust="0"/>
    <p:restoredTop sz="66966" autoAdjust="0"/>
  </p:normalViewPr>
  <p:slideViewPr>
    <p:cSldViewPr>
      <p:cViewPr varScale="1">
        <p:scale>
          <a:sx n="50" d="100"/>
          <a:sy n="50" d="100"/>
        </p:scale>
        <p:origin x="20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0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300"/>
            </a:lvl1pPr>
          </a:lstStyle>
          <a:p>
            <a:fld id="{59228BDA-53D2-4377-9EE3-69B9799EC0F4}" type="datetimeFigureOut">
              <a:rPr lang="en-GB" smtClean="0"/>
              <a:t>08.11.2016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0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0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300"/>
            </a:lvl1pPr>
          </a:lstStyle>
          <a:p>
            <a:fld id="{C3AD3BAE-ABAA-4634-AE23-A6EE8753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7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917" cy="512058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727" y="1"/>
            <a:ext cx="3076917" cy="512058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300"/>
            </a:lvl1pPr>
          </a:lstStyle>
          <a:p>
            <a:fld id="{7545D280-1BD8-4669-A8A1-2EF911E5A3FF}" type="datetimeFigureOut">
              <a:rPr lang="en-GB" smtClean="0"/>
              <a:t>08.11.2016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5" rIns="94750" bIns="473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2096"/>
            <a:ext cx="5679440" cy="4605249"/>
          </a:xfrm>
          <a:prstGeom prst="rect">
            <a:avLst/>
          </a:prstGeom>
        </p:spPr>
        <p:txBody>
          <a:bodyPr vert="horz" lIns="94750" tIns="47375" rIns="94750" bIns="473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919"/>
            <a:ext cx="3076917" cy="512058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727" y="9720919"/>
            <a:ext cx="3076917" cy="512058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300"/>
            </a:lvl1pPr>
          </a:lstStyle>
          <a:p>
            <a:fld id="{7436C322-1FEC-4C25-9DF9-234F3C994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7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79470">
              <a:buFont typeface="Arial" panose="020B0604020202020204" pitchFamily="34" charset="0"/>
              <a:buNone/>
              <a:defRPr/>
            </a:pPr>
            <a:endParaRPr lang="en-GB" sz="1300" dirty="0">
              <a:solidFill>
                <a:prstClr val="black"/>
              </a:solidFill>
              <a:latin typeface="Arial"/>
              <a:ea typeface="MS Mincho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A26D-AD2D-480F-B4D7-BABCFBCB3C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6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431"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1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4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1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5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5"/>
            <a:ext cx="8103348" cy="14700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6" y="4581128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123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8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79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0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en-US" sz="1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>
              <a:buFont typeface="+mj-lt"/>
              <a:buAutoNum type="alphaUcPeriod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4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4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Section 1							Page #</a:t>
            </a:r>
          </a:p>
          <a:p>
            <a:pPr lvl="0"/>
            <a:r>
              <a:rPr lang="en-US" dirty="0" smtClean="0"/>
              <a:t>Section 2							Page 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Section 3							Page #</a:t>
            </a:r>
          </a:p>
          <a:p>
            <a:pPr lvl="1"/>
            <a:r>
              <a:rPr lang="en-US" dirty="0" smtClean="0"/>
              <a:t>Subsection							Page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862" y="1700808"/>
            <a:ext cx="8446610" cy="1224136"/>
          </a:xfrm>
        </p:spPr>
        <p:txBody>
          <a:bodyPr anchor="b" anchorCtr="0">
            <a:normAutofit/>
          </a:bodyPr>
          <a:lstStyle>
            <a:lvl1pPr algn="l">
              <a:defRPr sz="3000" b="0" i="0" cap="all" baseline="0">
                <a:solidFill>
                  <a:srgbClr val="359FD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64" y="2906713"/>
            <a:ext cx="8442108" cy="378271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290816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4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8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5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2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1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189826"/>
            <a:ext cx="6635080" cy="4936337"/>
          </a:xfrm>
        </p:spPr>
        <p:txBody>
          <a:bodyPr>
            <a:normAutofit/>
          </a:bodyPr>
          <a:lstStyle>
            <a:lvl1pPr>
              <a:defRPr sz="16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753" y="1196752"/>
            <a:ext cx="1363943" cy="4936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b="0" i="1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7574" y="802905"/>
            <a:ext cx="8228882" cy="409087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574038"/>
            <a:ext cx="1378496" cy="4552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051720" y="1588036"/>
            <a:ext cx="6624736" cy="360040"/>
          </a:xfrm>
          <a:solidFill>
            <a:srgbClr val="0C9BE2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1720" y="2060848"/>
            <a:ext cx="6635081" cy="406531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16"/>
            <a:ext cx="4040188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816"/>
            <a:ext cx="4041775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FontTx/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7544" y="849951"/>
            <a:ext cx="8208912" cy="36004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252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5272" y="1969963"/>
            <a:ext cx="4042792" cy="562074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05272" y="2532037"/>
            <a:ext cx="4038600" cy="3417243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67544" y="404664"/>
            <a:ext cx="296862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53" r:id="rId7"/>
    <p:sldLayoutId id="2147483652" r:id="rId8"/>
    <p:sldLayoutId id="2147483663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‒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sweb.org/page/supervisory-material/issues-papers/file/61857/issues-paper-on-cyber-risk-to-the-insurance-secto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330" y="1556792"/>
            <a:ext cx="8103348" cy="33843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IAIS 23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Annual Conference</a:t>
            </a:r>
            <a:br>
              <a:rPr lang="en-GB" sz="4000" dirty="0" smtClean="0"/>
            </a:br>
            <a:r>
              <a:rPr lang="en-GB" sz="3200" dirty="0" smtClean="0"/>
              <a:t>Major Projects Update Panel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i="1" dirty="0" smtClean="0"/>
              <a:t>Presentation on Financial Stability and Technical Committee, </a:t>
            </a:r>
            <a:br>
              <a:rPr lang="en-GB" sz="2400" i="1" dirty="0" smtClean="0"/>
            </a:br>
            <a:r>
              <a:rPr lang="en-GB" sz="2400" i="1" dirty="0" smtClean="0"/>
              <a:t>Michael McRaith, Chair, FSTC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2700" dirty="0" smtClean="0"/>
              <a:t>Asunción, 10 November 2016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2229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304" y="116632"/>
            <a:ext cx="7221682" cy="716973"/>
          </a:xfrm>
        </p:spPr>
        <p:txBody>
          <a:bodyPr/>
          <a:lstStyle/>
          <a:p>
            <a:r>
              <a:rPr lang="en-US" b="1" dirty="0" smtClean="0"/>
              <a:t>G-SII related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4056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Updated G-SII Assessment Methodology </a:t>
            </a:r>
            <a:endParaRPr lang="en-US" sz="2400" dirty="0" smtClean="0">
              <a:solidFill>
                <a:prstClr val="black"/>
              </a:solidFill>
              <a:latin typeface="Arial"/>
              <a:ea typeface="MS Mincho"/>
              <a:cs typeface="Arial"/>
            </a:endParaRPr>
          </a:p>
          <a:p>
            <a:pPr lvl="1" algn="just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Five-phase approach to the G-SII assessment process</a:t>
            </a:r>
          </a:p>
          <a:p>
            <a:pPr lvl="2" algn="just"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ü"/>
              <a:defRPr/>
            </a:pP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Phases I and II – quantitative components</a:t>
            </a:r>
          </a:p>
          <a:p>
            <a:pPr lvl="2" algn="just"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ü"/>
              <a:defRPr/>
            </a:pP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Phases III and IV – qualitative and </a:t>
            </a:r>
            <a:r>
              <a:rPr lang="en-US" sz="21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qualitative elements, </a:t>
            </a: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incl. engagement with Prospective G-SII</a:t>
            </a:r>
          </a:p>
          <a:p>
            <a:pPr lvl="2" algn="just"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ü"/>
              <a:defRPr/>
            </a:pP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Phase V – combination of Phases I through IB to </a:t>
            </a:r>
            <a:r>
              <a:rPr lang="en-US" sz="21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produce </a:t>
            </a: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an overall assessment</a:t>
            </a:r>
            <a:endParaRPr lang="en-GB" sz="2100" dirty="0">
              <a:solidFill>
                <a:prstClr val="black"/>
              </a:solidFill>
              <a:latin typeface="Arial"/>
              <a:ea typeface="MS Mincho"/>
              <a:cs typeface="Arial"/>
            </a:endParaRPr>
          </a:p>
          <a:p>
            <a:pPr lvl="1" algn="just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Indicator </a:t>
            </a:r>
            <a:r>
              <a:rPr lang="en-US" sz="21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revisions</a:t>
            </a:r>
          </a:p>
          <a:p>
            <a:pPr lvl="2" algn="just"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ü"/>
              <a:defRPr/>
            </a:pPr>
            <a:r>
              <a:rPr lang="en-US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Absolute</a:t>
            </a:r>
            <a:r>
              <a:rPr lang="en-US" sz="21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 reference values for three indicators</a:t>
            </a:r>
          </a:p>
          <a:p>
            <a:pPr lvl="2" algn="just"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ü"/>
              <a:defRPr/>
            </a:pPr>
            <a:r>
              <a:rPr lang="en-GB" sz="21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NTNI category indicators distributed between the Interconnectedness category and a new Asset </a:t>
            </a:r>
            <a:r>
              <a:rPr lang="en-GB" sz="21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Liquidation category</a:t>
            </a:r>
            <a:endParaRPr lang="en-US" sz="2100" dirty="0" smtClean="0">
              <a:solidFill>
                <a:prstClr val="black"/>
              </a:solidFill>
              <a:latin typeface="Arial"/>
              <a:ea typeface="MS Mincho"/>
              <a:cs typeface="Arial"/>
            </a:endParaRPr>
          </a:p>
          <a:p>
            <a:pPr marL="0" indent="0" algn="just">
              <a:spcBef>
                <a:spcPts val="0"/>
              </a:spcBef>
              <a:spcAft>
                <a:spcPts val="450"/>
              </a:spcAft>
              <a:buNone/>
              <a:defRPr/>
            </a:pPr>
            <a:endParaRPr lang="en-GB" sz="2400" dirty="0" smtClean="0">
              <a:solidFill>
                <a:prstClr val="black"/>
              </a:solidFill>
              <a:latin typeface="Arial"/>
              <a:ea typeface="MS Mincho"/>
              <a:cs typeface="Arial"/>
            </a:endParaRPr>
          </a:p>
          <a:p>
            <a:pPr algn="just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G-SII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designation process - f</a:t>
            </a:r>
            <a:r>
              <a:rPr lang="en-US" sz="2400" dirty="0" err="1">
                <a:solidFill>
                  <a:prstClr val="black"/>
                </a:solidFill>
                <a:latin typeface="Arial"/>
                <a:ea typeface="MS Mincho"/>
                <a:cs typeface="Arial"/>
              </a:rPr>
              <a:t>irst</a:t>
            </a:r>
            <a:r>
              <a:rPr lang="en-US" sz="2400" dirty="0">
                <a:solidFill>
                  <a:prstClr val="black"/>
                </a:solidFill>
                <a:latin typeface="Arial"/>
                <a:ea typeface="MS Mincho"/>
                <a:cs typeface="Arial"/>
              </a:rPr>
              <a:t> exercise based on the updated Methodology </a:t>
            </a:r>
          </a:p>
          <a:p>
            <a:pPr marL="914400" lvl="2" indent="0" algn="just">
              <a:spcBef>
                <a:spcPts val="0"/>
              </a:spcBef>
              <a:spcAft>
                <a:spcPts val="450"/>
              </a:spcAft>
              <a:buNone/>
              <a:defRPr/>
            </a:pPr>
            <a:endParaRPr lang="en-GB" sz="21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4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50405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2800" b="1" dirty="0">
                <a:solidFill>
                  <a:prstClr val="black"/>
                </a:solidFill>
              </a:rPr>
              <a:t>Work on revised </a:t>
            </a:r>
            <a:r>
              <a:rPr lang="en-US" sz="2800" b="1" dirty="0" smtClean="0">
                <a:solidFill>
                  <a:prstClr val="black"/>
                </a:solidFill>
              </a:rPr>
              <a:t>ICPs and </a:t>
            </a:r>
            <a:r>
              <a:rPr lang="en-US" sz="2800" b="1" dirty="0" err="1">
                <a:solidFill>
                  <a:prstClr val="black"/>
                </a:solidFill>
              </a:rPr>
              <a:t>ComFrame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material (1)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12568"/>
          </a:xfrm>
        </p:spPr>
        <p:txBody>
          <a:bodyPr>
            <a:noAutofit/>
          </a:bodyPr>
          <a:lstStyle/>
          <a:p>
            <a:pPr marL="576000" lvl="1" algn="just">
              <a:spcBef>
                <a:spcPts val="60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Revision of ICPs continued</a:t>
            </a:r>
          </a:p>
          <a:p>
            <a:pPr marL="576000" lvl="1" algn="just">
              <a:spcBef>
                <a:spcPts val="60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Integration of </a:t>
            </a:r>
            <a:r>
              <a:rPr lang="en-US" sz="2100" dirty="0" err="1" smtClean="0">
                <a:solidFill>
                  <a:prstClr val="black"/>
                </a:solidFill>
              </a:rPr>
              <a:t>ComFrame</a:t>
            </a:r>
            <a:r>
              <a:rPr lang="en-US" sz="2100" dirty="0" smtClean="0">
                <a:solidFill>
                  <a:prstClr val="black"/>
                </a:solidFill>
              </a:rPr>
              <a:t> specific material with relevant ICPs </a:t>
            </a:r>
            <a:r>
              <a:rPr lang="en-US" sz="2100" dirty="0">
                <a:solidFill>
                  <a:prstClr val="black"/>
                </a:solidFill>
              </a:rPr>
              <a:t>launched in June 2016</a:t>
            </a:r>
          </a:p>
          <a:p>
            <a:pPr marL="5760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prstClr val="black"/>
                </a:solidFill>
              </a:rPr>
              <a:t>Public </a:t>
            </a:r>
            <a:r>
              <a:rPr lang="en-US" sz="2100" dirty="0"/>
              <a:t>consultation planned for March 2017 for the following areas </a:t>
            </a:r>
            <a:r>
              <a:rPr lang="en-US" sz="2100" dirty="0" smtClean="0"/>
              <a:t>based </a:t>
            </a:r>
            <a:r>
              <a:rPr lang="en-US" sz="2100" dirty="0"/>
              <a:t>on a thematic </a:t>
            </a:r>
            <a:r>
              <a:rPr lang="en-US" sz="2100" dirty="0" smtClean="0"/>
              <a:t>approach (revised ICPs and/or </a:t>
            </a:r>
            <a:r>
              <a:rPr lang="en-US" sz="2100" dirty="0" err="1" smtClean="0"/>
              <a:t>ComFrame</a:t>
            </a:r>
            <a:r>
              <a:rPr lang="en-US" sz="2100" dirty="0" smtClean="0"/>
              <a:t>):</a:t>
            </a:r>
          </a:p>
          <a:p>
            <a:pPr marL="1008000" lvl="2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/>
              <a:t>Supervisory process</a:t>
            </a:r>
          </a:p>
          <a:p>
            <a:pPr marL="1008000" lvl="2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/>
              <a:t>Governance</a:t>
            </a:r>
          </a:p>
          <a:p>
            <a:pPr marL="1008000" lvl="2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/>
              <a:t>Recovery and </a:t>
            </a:r>
            <a:r>
              <a:rPr lang="en-US" sz="1800" dirty="0" smtClean="0"/>
              <a:t>resolution</a:t>
            </a:r>
          </a:p>
          <a:p>
            <a:pPr marL="5400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2100" dirty="0"/>
              <a:t>Resolution: </a:t>
            </a:r>
          </a:p>
          <a:p>
            <a:pPr marL="1008000" lvl="2">
              <a:buFont typeface="Wingdings" panose="05000000000000000000" pitchFamily="2" charset="2"/>
              <a:buChar char="ü"/>
            </a:pPr>
            <a:r>
              <a:rPr lang="en-GB" sz="1800" dirty="0"/>
              <a:t>Loss absorbing capacity in resolution (concluded in summer)</a:t>
            </a:r>
          </a:p>
          <a:p>
            <a:pPr marL="1008000" lvl="2">
              <a:buFont typeface="Wingdings" panose="05000000000000000000" pitchFamily="2" charset="2"/>
              <a:buChar char="ü"/>
            </a:pPr>
            <a:r>
              <a:rPr lang="en-GB" sz="1800" dirty="0" smtClean="0"/>
              <a:t>Development </a:t>
            </a:r>
            <a:r>
              <a:rPr lang="en-GB" sz="1800" dirty="0"/>
              <a:t>of ICP 12 and ComFrame materials on recovery and resolution (work in progress</a:t>
            </a:r>
            <a:r>
              <a:rPr lang="en-GB" sz="1800" dirty="0" smtClean="0"/>
              <a:t>)</a:t>
            </a:r>
          </a:p>
          <a:p>
            <a:pPr marL="607950" lvl="1">
              <a:buFont typeface="Wingdings" panose="05000000000000000000" pitchFamily="2" charset="2"/>
              <a:buChar char="ü"/>
            </a:pPr>
            <a:endParaRPr lang="en-GB" sz="1800" dirty="0">
              <a:solidFill>
                <a:srgbClr val="FF0000"/>
              </a:solidFill>
            </a:endParaRPr>
          </a:p>
          <a:p>
            <a:pPr marL="457200" lvl="1" indent="0" algn="just">
              <a:spcBef>
                <a:spcPts val="0"/>
              </a:spcBef>
              <a:spcAft>
                <a:spcPts val="450"/>
              </a:spcAft>
              <a:buNone/>
              <a:defRPr/>
            </a:pPr>
            <a:endParaRPr lang="en-US" sz="2100" dirty="0">
              <a:solidFill>
                <a:prstClr val="black"/>
              </a:solidFill>
            </a:endParaRPr>
          </a:p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Work on revised </a:t>
            </a:r>
            <a:r>
              <a:rPr lang="en-US" sz="3200" b="1" dirty="0" smtClean="0">
                <a:solidFill>
                  <a:prstClr val="black"/>
                </a:solidFill>
              </a:rPr>
              <a:t>ICPs </a:t>
            </a:r>
            <a:r>
              <a:rPr lang="en-US" sz="3200" b="1" dirty="0">
                <a:solidFill>
                  <a:prstClr val="black"/>
                </a:solidFill>
              </a:rPr>
              <a:t>and </a:t>
            </a:r>
            <a:r>
              <a:rPr lang="en-US" sz="3200" b="1" dirty="0" err="1">
                <a:solidFill>
                  <a:prstClr val="black"/>
                </a:solidFill>
              </a:rPr>
              <a:t>ComFrame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</a:rPr>
              <a:t>material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145435"/>
          </a:xfrm>
        </p:spPr>
        <p:txBody>
          <a:bodyPr>
            <a:normAutofit fontScale="92500" lnSpcReduction="10000"/>
          </a:bodyPr>
          <a:lstStyle/>
          <a:p>
            <a:pPr marL="540000" lvl="1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2100" dirty="0" smtClean="0"/>
              <a:t>Insurance Capital Standard (ICS): </a:t>
            </a:r>
            <a:endParaRPr lang="en-GB" sz="2100" dirty="0"/>
          </a:p>
          <a:p>
            <a:pPr marL="792000" lvl="2"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2100" dirty="0" smtClean="0"/>
              <a:t>The </a:t>
            </a:r>
            <a:r>
              <a:rPr lang="en-GB" sz="2100" dirty="0"/>
              <a:t>project remains on track </a:t>
            </a:r>
            <a:endParaRPr lang="en-GB" sz="2100" dirty="0" smtClean="0"/>
          </a:p>
          <a:p>
            <a:pPr marL="130635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The </a:t>
            </a:r>
            <a:r>
              <a:rPr lang="en-GB" sz="2100" dirty="0"/>
              <a:t>ICS Consultation Document </a:t>
            </a:r>
            <a:r>
              <a:rPr lang="en-GB" sz="2100" dirty="0" smtClean="0"/>
              <a:t>released </a:t>
            </a:r>
            <a:r>
              <a:rPr lang="en-GB" sz="2100" dirty="0"/>
              <a:t>on 19 July and responses were due on 19 October</a:t>
            </a:r>
          </a:p>
          <a:p>
            <a:pPr marL="130635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A very </a:t>
            </a:r>
            <a:r>
              <a:rPr lang="en-GB" sz="2100" dirty="0"/>
              <a:t>large response </a:t>
            </a:r>
            <a:r>
              <a:rPr lang="en-GB" sz="2100" dirty="0" smtClean="0"/>
              <a:t>from </a:t>
            </a:r>
            <a:r>
              <a:rPr lang="en-GB" sz="2100" dirty="0"/>
              <a:t>the stakeholder community </a:t>
            </a:r>
            <a:endParaRPr lang="en-GB" sz="2100" dirty="0" smtClean="0"/>
          </a:p>
          <a:p>
            <a:pPr marL="792000" lvl="2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sz="2100" dirty="0" smtClean="0"/>
              <a:t>A number of key sources of stakeholder engagement in the project – </a:t>
            </a:r>
          </a:p>
          <a:p>
            <a:pPr marL="129600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Field testing with volunteer IAIGs – we now have 41 volunteers with head offices in North America, Europe, Asia and Africa</a:t>
            </a:r>
          </a:p>
          <a:p>
            <a:pPr marL="129600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Formal consultation processes like the recently closed ICS Consultation Document</a:t>
            </a:r>
          </a:p>
          <a:p>
            <a:pPr marL="129600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Stakeholder meetings –3 whole-day stakeholder meetings on ICS in 2016</a:t>
            </a:r>
          </a:p>
          <a:p>
            <a:pPr marL="1296000" lvl="3" indent="-3429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GB" sz="2100" dirty="0" smtClean="0"/>
              <a:t>Informal meetings with IAIGs, industry bodies, stakeholder engagement processes through IAIS members</a:t>
            </a:r>
            <a:endParaRPr lang="en-GB" sz="21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6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Autofit/>
          </a:bodyPr>
          <a:lstStyle/>
          <a:p>
            <a:r>
              <a:rPr lang="en-GB" sz="2700" b="1" dirty="0"/>
              <a:t>Issues Paper on Cyber Risk to the Insurance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Issues Paper on Cyber Risk to the Insurance </a:t>
            </a:r>
            <a:r>
              <a:rPr lang="en-GB" sz="2400" dirty="0" smtClean="0"/>
              <a:t>Sector:</a:t>
            </a:r>
            <a:endParaRPr lang="en-GB" sz="2400" dirty="0" smtClean="0">
              <a:hlinkClick r:id="rId3"/>
            </a:endParaRPr>
          </a:p>
          <a:p>
            <a:r>
              <a:rPr lang="en-GB" sz="2400" dirty="0" smtClean="0">
                <a:hlinkClick r:id="rId3"/>
              </a:rPr>
              <a:t>Published</a:t>
            </a:r>
            <a:r>
              <a:rPr lang="en-GB" sz="2400" dirty="0" smtClean="0"/>
              <a:t> in August 2016 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Key messages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 smtClean="0"/>
              <a:t>Cyber resilience </a:t>
            </a:r>
            <a:r>
              <a:rPr lang="en-GB" sz="2200" dirty="0"/>
              <a:t>must be a concern for </a:t>
            </a:r>
            <a:r>
              <a:rPr lang="en-GB" sz="2200" dirty="0" smtClean="0"/>
              <a:t>all insurers regardless of size, specialisation, or geographic reach.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 smtClean="0"/>
              <a:t>Supervisors need to enhance cyber resilience in the insurance sector, including through increased cooperation between and among the private and public sectors.</a:t>
            </a:r>
          </a:p>
          <a:p>
            <a:pPr marL="363538" lvl="1" indent="-363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Recommendation</a:t>
            </a:r>
            <a:endParaRPr lang="en-GB" sz="2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 smtClean="0"/>
              <a:t>One </a:t>
            </a:r>
            <a:r>
              <a:rPr lang="en-GB" sz="2200" dirty="0"/>
              <a:t>or more Application Papers </a:t>
            </a:r>
            <a:r>
              <a:rPr lang="en-GB" sz="2200" dirty="0" smtClean="0"/>
              <a:t>would be useful to </a:t>
            </a:r>
            <a:r>
              <a:rPr lang="en-GB" sz="2200" dirty="0"/>
              <a:t>provide further guidance on cybersecurity. The paper has identified, in particular, that guidance on (1) examination practices for supervisors; and (2) risk management practices for insurers, would be useful.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89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561901"/>
          </a:xfrm>
        </p:spPr>
        <p:txBody>
          <a:bodyPr>
            <a:noAutofit/>
          </a:bodyPr>
          <a:lstStyle/>
          <a:p>
            <a:r>
              <a:rPr lang="en-GB" sz="2200" b="1" dirty="0"/>
              <a:t>Application Paper on Supervising the Conduct of Intermediaries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pproved this week and will be published soon on the IAIS website.</a:t>
            </a:r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upports </a:t>
            </a:r>
            <a:r>
              <a:rPr lang="en-GB" dirty="0"/>
              <a:t>implementation of ICP18 (Intermediaries) and ICP 19 (Conduct of business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omplements an Application Paper </a:t>
            </a:r>
            <a:r>
              <a:rPr lang="en-GB" dirty="0"/>
              <a:t>on Conduct of B</a:t>
            </a:r>
            <a:r>
              <a:rPr lang="en-GB" dirty="0" smtClean="0"/>
              <a:t>usiness Supervision (applicable to insurer supervision).</a:t>
            </a:r>
          </a:p>
          <a:p>
            <a:r>
              <a:rPr lang="en-GB" dirty="0"/>
              <a:t>D</a:t>
            </a:r>
            <a:r>
              <a:rPr lang="en-GB" dirty="0" smtClean="0"/>
              <a:t>iscusses intermediation </a:t>
            </a:r>
            <a:r>
              <a:rPr lang="en-GB" dirty="0"/>
              <a:t>and different types of intermediary </a:t>
            </a:r>
            <a:r>
              <a:rPr lang="en-GB" dirty="0" smtClean="0"/>
              <a:t>– highlighting the diversity of intermediation markets.</a:t>
            </a:r>
            <a:endParaRPr lang="en-GB" dirty="0"/>
          </a:p>
          <a:p>
            <a:r>
              <a:rPr lang="en-GB" dirty="0"/>
              <a:t>D</a:t>
            </a:r>
            <a:r>
              <a:rPr lang="en-GB" dirty="0" smtClean="0"/>
              <a:t>rawing on a survey of IAIS Members, it documents approaches to intermediary supervision.</a:t>
            </a:r>
          </a:p>
          <a:p>
            <a:r>
              <a:rPr lang="en-GB" dirty="0"/>
              <a:t>S</a:t>
            </a:r>
            <a:r>
              <a:rPr lang="en-GB" dirty="0" smtClean="0"/>
              <a:t>ets out supervisory requirements and approaches </a:t>
            </a:r>
            <a:r>
              <a:rPr lang="en-GB" dirty="0"/>
              <a:t>that promote good conduct of </a:t>
            </a:r>
            <a:r>
              <a:rPr lang="en-GB" dirty="0" smtClean="0"/>
              <a:t>business by intermediaries.</a:t>
            </a:r>
          </a:p>
          <a:p>
            <a:r>
              <a:rPr lang="en-GB" dirty="0"/>
              <a:t>U</a:t>
            </a:r>
            <a:r>
              <a:rPr lang="en-GB" dirty="0" smtClean="0"/>
              <a:t>ses a number of examples from IAIS Members jurisdictions.</a:t>
            </a:r>
            <a:endParaRPr lang="en-GB" dirty="0"/>
          </a:p>
          <a:p>
            <a:endParaRPr lang="en-GB" dirty="0"/>
          </a:p>
          <a:p>
            <a:pPr marL="914400" lvl="1" indent="-457200">
              <a:spcAft>
                <a:spcPts val="600"/>
              </a:spcAft>
              <a:buFont typeface="+mj-lt"/>
              <a:buAutoNum type="arabicParenR" startAt="4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6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3631E5CCDF054C8AE4C51C6930C29D" ma:contentTypeVersion="0" ma:contentTypeDescription="Create a new document." ma:contentTypeScope="" ma:versionID="9ad281b536a9529fac66b3d9f3973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6150AD-E9AE-4CB9-BA6B-E4A1D532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D2EFBF-5B98-49C7-95F6-69A71C78F0B4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D6D31DE-08B6-422A-A813-58CB535752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517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Wingdings</vt:lpstr>
      <vt:lpstr>Office Theme</vt:lpstr>
      <vt:lpstr>IAIS 23rd Annual Conference Major Projects Update Panel  Presentation on Financial Stability and Technical Committee,  Michael McRaith, Chair, FSTC  Asunción, 10 November 2016</vt:lpstr>
      <vt:lpstr>G-SII related work</vt:lpstr>
      <vt:lpstr>Work on revised ICPs and ComFrame material (1)</vt:lpstr>
      <vt:lpstr>Work on revised ICPs and ComFrame material (2)</vt:lpstr>
      <vt:lpstr>Issues Paper on Cyber Risk to the Insurance Sector</vt:lpstr>
      <vt:lpstr>Application Paper on Supervising the Conduct of Intermediaries</vt:lpstr>
    </vt:vector>
  </TitlesOfParts>
  <Company>Bank for International Settlements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Aubel, Anna</dc:creator>
  <cp:lastModifiedBy>Komarnicki, Grzegorz</cp:lastModifiedBy>
  <cp:revision>373</cp:revision>
  <cp:lastPrinted>2015-11-03T10:02:20Z</cp:lastPrinted>
  <dcterms:created xsi:type="dcterms:W3CDTF">2013-10-24T09:50:26Z</dcterms:created>
  <dcterms:modified xsi:type="dcterms:W3CDTF">2016-11-08T12:28:59Z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0x010100173631E5CCDF054C8AE4C51C6930C29D</vt:lpwstr>
  </property>
</Properties>
</file>